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21374100" cy="30276800"/>
  <p:notesSz cx="6858000" cy="9144000"/>
  <p:embeddedFontLst>
    <p:embeddedFont>
      <p:font typeface="Arimo" panose="020B0604020202020204" charset="0"/>
      <p:regular r:id="rId4"/>
      <p:bold r:id="rId5"/>
      <p:italic r:id="rId6"/>
      <p:boldItalic r:id="rId7"/>
    </p:embeddedFont>
    <p:embeddedFont>
      <p:font typeface="Arimo Medium" panose="020B060402020202020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 roundtripDataSignature="AMtx7mjTHsncQD3Spoyk2HUTZzoV8sf5H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672" autoAdjust="0"/>
  </p:normalViewPr>
  <p:slideViewPr>
    <p:cSldViewPr snapToGrid="0">
      <p:cViewPr varScale="1">
        <p:scale>
          <a:sx n="20" d="100"/>
          <a:sy n="20" d="100"/>
        </p:scale>
        <p:origin x="2482" y="1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customschemas.google.com/relationships/presentationmetadata" Target="metadata"/><Relationship Id="rId10" Type="http://schemas.openxmlformats.org/officeDocument/2006/relationships/font" Target="fonts/font7.fntdata"/><Relationship Id="rId19" Type="http://schemas.openxmlformats.org/officeDocument/2006/relationships/tableStyles" Target="tableStyles.xml"/><Relationship Id="rId4" Type="http://schemas.openxmlformats.org/officeDocument/2006/relationships/font" Target="fonts/font1.fntdata"/><Relationship Id="rId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2219325" y="685800"/>
            <a:ext cx="24193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a:spLocks noGrp="1"/>
          </p:cNvSpPr>
          <p:nvPr>
            <p:ph type="pic" idx="2"/>
          </p:nvPr>
        </p:nvSpPr>
        <p:spPr>
          <a:xfrm>
            <a:off x="1792288" y="612775"/>
            <a:ext cx="5486400" cy="4114800"/>
          </a:xfrm>
          <a:prstGeom prst="rect">
            <a:avLst/>
          </a:prstGeom>
          <a:noFill/>
          <a:ln>
            <a:noFill/>
          </a:ln>
        </p:spPr>
      </p:sp>
      <p:sp>
        <p:nvSpPr>
          <p:cNvPr id="64" name="Google Shape;64;p1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
          <p:cNvCxnSpPr/>
          <p:nvPr/>
        </p:nvCxnSpPr>
        <p:spPr>
          <a:xfrm rot="10800000" flipH="1">
            <a:off x="1068376" y="12736503"/>
            <a:ext cx="10289104" cy="6187"/>
          </a:xfrm>
          <a:prstGeom prst="straightConnector1">
            <a:avLst/>
          </a:prstGeom>
          <a:noFill/>
          <a:ln w="9525" cap="rnd" cmpd="sng">
            <a:solidFill>
              <a:srgbClr val="5CC6D8"/>
            </a:solidFill>
            <a:prstDash val="solid"/>
            <a:round/>
            <a:headEnd type="none" w="sm" len="sm"/>
            <a:tailEnd type="none" w="sm" len="sm"/>
          </a:ln>
        </p:spPr>
      </p:cxnSp>
      <p:cxnSp>
        <p:nvCxnSpPr>
          <p:cNvPr id="85" name="Google Shape;85;p1"/>
          <p:cNvCxnSpPr/>
          <p:nvPr/>
        </p:nvCxnSpPr>
        <p:spPr>
          <a:xfrm>
            <a:off x="1068376" y="12235816"/>
            <a:ext cx="10289093" cy="23986"/>
          </a:xfrm>
          <a:prstGeom prst="straightConnector1">
            <a:avLst/>
          </a:prstGeom>
          <a:noFill/>
          <a:ln w="9525" cap="rnd" cmpd="sng">
            <a:solidFill>
              <a:srgbClr val="5CC6D8"/>
            </a:solidFill>
            <a:prstDash val="solid"/>
            <a:round/>
            <a:headEnd type="none" w="sm" len="sm"/>
            <a:tailEnd type="none" w="sm" len="sm"/>
          </a:ln>
        </p:spPr>
      </p:cxnSp>
      <p:cxnSp>
        <p:nvCxnSpPr>
          <p:cNvPr id="86" name="Google Shape;86;p1"/>
          <p:cNvCxnSpPr/>
          <p:nvPr/>
        </p:nvCxnSpPr>
        <p:spPr>
          <a:xfrm>
            <a:off x="1125911" y="6554070"/>
            <a:ext cx="19031539" cy="4762"/>
          </a:xfrm>
          <a:prstGeom prst="straightConnector1">
            <a:avLst/>
          </a:prstGeom>
          <a:noFill/>
          <a:ln w="9525" cap="rnd" cmpd="sng">
            <a:solidFill>
              <a:srgbClr val="5CC6D8"/>
            </a:solidFill>
            <a:prstDash val="solid"/>
            <a:round/>
            <a:headEnd type="none" w="sm" len="sm"/>
            <a:tailEnd type="none" w="sm" len="sm"/>
          </a:ln>
        </p:spPr>
      </p:cxnSp>
      <p:grpSp>
        <p:nvGrpSpPr>
          <p:cNvPr id="87" name="Google Shape;87;p1"/>
          <p:cNvGrpSpPr/>
          <p:nvPr/>
        </p:nvGrpSpPr>
        <p:grpSpPr>
          <a:xfrm>
            <a:off x="0" y="1010846"/>
            <a:ext cx="21384000" cy="7539362"/>
            <a:chOff x="0" y="-76200"/>
            <a:chExt cx="2709333" cy="889000"/>
          </a:xfrm>
        </p:grpSpPr>
        <p:sp>
          <p:nvSpPr>
            <p:cNvPr id="88" name="Google Shape;88;p1"/>
            <p:cNvSpPr/>
            <p:nvPr/>
          </p:nvSpPr>
          <p:spPr>
            <a:xfrm>
              <a:off x="0" y="0"/>
              <a:ext cx="2709333" cy="460301"/>
            </a:xfrm>
            <a:custGeom>
              <a:avLst/>
              <a:gdLst/>
              <a:ahLst/>
              <a:cxnLst/>
              <a:rect l="l" t="t" r="r" b="b"/>
              <a:pathLst>
                <a:path w="2709333" h="460301" extrusionOk="0">
                  <a:moveTo>
                    <a:pt x="0" y="0"/>
                  </a:moveTo>
                  <a:lnTo>
                    <a:pt x="2709333" y="0"/>
                  </a:lnTo>
                  <a:lnTo>
                    <a:pt x="2709333" y="460301"/>
                  </a:lnTo>
                  <a:lnTo>
                    <a:pt x="0" y="460301"/>
                  </a:lnTo>
                  <a:close/>
                </a:path>
              </a:pathLst>
            </a:custGeom>
            <a:solidFill>
              <a:srgbClr val="5CC6D8"/>
            </a:solidFill>
            <a:ln>
              <a:noFill/>
            </a:ln>
          </p:spPr>
        </p:sp>
        <p:sp>
          <p:nvSpPr>
            <p:cNvPr id="89" name="Google Shape;89;p1"/>
            <p:cNvSpPr txBox="1"/>
            <p:nvPr/>
          </p:nvSpPr>
          <p:spPr>
            <a:xfrm>
              <a:off x="0" y="-76200"/>
              <a:ext cx="812800" cy="889000"/>
            </a:xfrm>
            <a:prstGeom prst="rect">
              <a:avLst/>
            </a:prstGeom>
            <a:noFill/>
            <a:ln>
              <a:noFill/>
            </a:ln>
          </p:spPr>
          <p:txBody>
            <a:bodyPr spcFirstLastPara="1" wrap="square" lIns="35875" tIns="35875" rIns="35875" bIns="35875" anchor="ctr" anchorCtr="0">
              <a:noAutofit/>
            </a:bodyPr>
            <a:lstStyle/>
            <a:p>
              <a:pPr marL="0" marR="0" lvl="0" indent="0" algn="ctr" rtl="0">
                <a:lnSpc>
                  <a:spcPct val="2222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0" name="Google Shape;90;p1"/>
          <p:cNvSpPr/>
          <p:nvPr/>
        </p:nvSpPr>
        <p:spPr>
          <a:xfrm>
            <a:off x="1045220" y="75544"/>
            <a:ext cx="1689104" cy="1574311"/>
          </a:xfrm>
          <a:custGeom>
            <a:avLst/>
            <a:gdLst/>
            <a:ahLst/>
            <a:cxnLst/>
            <a:rect l="l" t="t" r="r" b="b"/>
            <a:pathLst>
              <a:path w="1689104" h="1574311" extrusionOk="0">
                <a:moveTo>
                  <a:pt x="0" y="0"/>
                </a:moveTo>
                <a:lnTo>
                  <a:pt x="1689105" y="0"/>
                </a:lnTo>
                <a:lnTo>
                  <a:pt x="1689105" y="1574311"/>
                </a:lnTo>
                <a:lnTo>
                  <a:pt x="0" y="1574311"/>
                </a:lnTo>
                <a:lnTo>
                  <a:pt x="0" y="0"/>
                </a:lnTo>
                <a:close/>
              </a:path>
            </a:pathLst>
          </a:custGeom>
          <a:blipFill rotWithShape="1">
            <a:blip r:embed="rId3">
              <a:alphaModFix/>
            </a:blip>
            <a:stretch>
              <a:fillRect l="-70060" t="-137802" r="-68006" b="-123182"/>
            </a:stretch>
          </a:blipFill>
          <a:ln>
            <a:noFill/>
          </a:ln>
        </p:spPr>
      </p:sp>
      <p:grpSp>
        <p:nvGrpSpPr>
          <p:cNvPr id="91" name="Google Shape;91;p1"/>
          <p:cNvGrpSpPr/>
          <p:nvPr/>
        </p:nvGrpSpPr>
        <p:grpSpPr>
          <a:xfrm rot="5400000">
            <a:off x="4174912" y="12443765"/>
            <a:ext cx="28604421" cy="7016600"/>
            <a:chOff x="0" y="-76200"/>
            <a:chExt cx="3624154" cy="889000"/>
          </a:xfrm>
        </p:grpSpPr>
        <p:sp>
          <p:nvSpPr>
            <p:cNvPr id="92" name="Google Shape;92;p1"/>
            <p:cNvSpPr/>
            <p:nvPr/>
          </p:nvSpPr>
          <p:spPr>
            <a:xfrm>
              <a:off x="0" y="0"/>
              <a:ext cx="3624154" cy="33892"/>
            </a:xfrm>
            <a:custGeom>
              <a:avLst/>
              <a:gdLst/>
              <a:ahLst/>
              <a:cxnLst/>
              <a:rect l="l" t="t" r="r" b="b"/>
              <a:pathLst>
                <a:path w="3624154" h="33892" extrusionOk="0">
                  <a:moveTo>
                    <a:pt x="0" y="0"/>
                  </a:moveTo>
                  <a:lnTo>
                    <a:pt x="3624154" y="0"/>
                  </a:lnTo>
                  <a:lnTo>
                    <a:pt x="3624154" y="33892"/>
                  </a:lnTo>
                  <a:lnTo>
                    <a:pt x="0" y="33892"/>
                  </a:lnTo>
                  <a:close/>
                </a:path>
              </a:pathLst>
            </a:custGeom>
            <a:solidFill>
              <a:srgbClr val="5CC6D8"/>
            </a:solidFill>
            <a:ln>
              <a:noFill/>
            </a:ln>
          </p:spPr>
        </p:sp>
        <p:sp>
          <p:nvSpPr>
            <p:cNvPr id="93" name="Google Shape;93;p1"/>
            <p:cNvSpPr txBox="1"/>
            <p:nvPr/>
          </p:nvSpPr>
          <p:spPr>
            <a:xfrm>
              <a:off x="0" y="-76200"/>
              <a:ext cx="812800" cy="889000"/>
            </a:xfrm>
            <a:prstGeom prst="rect">
              <a:avLst/>
            </a:prstGeom>
            <a:noFill/>
            <a:ln>
              <a:noFill/>
            </a:ln>
          </p:spPr>
          <p:txBody>
            <a:bodyPr spcFirstLastPara="1" wrap="square" lIns="35875" tIns="35875" rIns="35875" bIns="35875" anchor="ctr" anchorCtr="0">
              <a:noAutofit/>
            </a:bodyPr>
            <a:lstStyle/>
            <a:p>
              <a:pPr marL="0" marR="0" lvl="0" indent="0" algn="ctr" rtl="0">
                <a:lnSpc>
                  <a:spcPct val="2222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94" name="Google Shape;94;p1"/>
          <p:cNvGrpSpPr/>
          <p:nvPr/>
        </p:nvGrpSpPr>
        <p:grpSpPr>
          <a:xfrm>
            <a:off x="0" y="29119463"/>
            <a:ext cx="21384000" cy="7016642"/>
            <a:chOff x="0" y="-76200"/>
            <a:chExt cx="2709333" cy="889000"/>
          </a:xfrm>
        </p:grpSpPr>
        <p:sp>
          <p:nvSpPr>
            <p:cNvPr id="95" name="Google Shape;95;p1"/>
            <p:cNvSpPr/>
            <p:nvPr/>
          </p:nvSpPr>
          <p:spPr>
            <a:xfrm>
              <a:off x="0" y="0"/>
              <a:ext cx="2709333" cy="67814"/>
            </a:xfrm>
            <a:custGeom>
              <a:avLst/>
              <a:gdLst/>
              <a:ahLst/>
              <a:cxnLst/>
              <a:rect l="l" t="t" r="r" b="b"/>
              <a:pathLst>
                <a:path w="2709333" h="67814" extrusionOk="0">
                  <a:moveTo>
                    <a:pt x="0" y="0"/>
                  </a:moveTo>
                  <a:lnTo>
                    <a:pt x="2709333" y="0"/>
                  </a:lnTo>
                  <a:lnTo>
                    <a:pt x="2709333" y="67814"/>
                  </a:lnTo>
                  <a:lnTo>
                    <a:pt x="0" y="67814"/>
                  </a:lnTo>
                  <a:close/>
                </a:path>
              </a:pathLst>
            </a:custGeom>
            <a:solidFill>
              <a:srgbClr val="5CC6D8"/>
            </a:solidFill>
            <a:ln>
              <a:noFill/>
            </a:ln>
          </p:spPr>
        </p:sp>
        <p:sp>
          <p:nvSpPr>
            <p:cNvPr id="96" name="Google Shape;96;p1"/>
            <p:cNvSpPr txBox="1"/>
            <p:nvPr/>
          </p:nvSpPr>
          <p:spPr>
            <a:xfrm>
              <a:off x="0" y="-76200"/>
              <a:ext cx="812800" cy="889000"/>
            </a:xfrm>
            <a:prstGeom prst="rect">
              <a:avLst/>
            </a:prstGeom>
            <a:noFill/>
            <a:ln>
              <a:noFill/>
            </a:ln>
          </p:spPr>
          <p:txBody>
            <a:bodyPr spcFirstLastPara="1" wrap="square" lIns="35875" tIns="35875" rIns="35875" bIns="35875" anchor="ctr" anchorCtr="0">
              <a:noAutofit/>
            </a:bodyPr>
            <a:lstStyle/>
            <a:p>
              <a:pPr marL="0" marR="0" lvl="0" indent="0" algn="ctr" rtl="0">
                <a:lnSpc>
                  <a:spcPct val="2222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97" name="Google Shape;97;p1"/>
          <p:cNvGrpSpPr/>
          <p:nvPr/>
        </p:nvGrpSpPr>
        <p:grpSpPr>
          <a:xfrm>
            <a:off x="13485427" y="12239686"/>
            <a:ext cx="6418465" cy="2829425"/>
            <a:chOff x="0" y="-4440"/>
            <a:chExt cx="8557953" cy="3772567"/>
          </a:xfrm>
        </p:grpSpPr>
        <p:cxnSp>
          <p:nvCxnSpPr>
            <p:cNvPr id="98" name="Google Shape;98;p1"/>
            <p:cNvCxnSpPr/>
            <p:nvPr/>
          </p:nvCxnSpPr>
          <p:spPr>
            <a:xfrm>
              <a:off x="0" y="731471"/>
              <a:ext cx="8557953" cy="0"/>
            </a:xfrm>
            <a:prstGeom prst="straightConnector1">
              <a:avLst/>
            </a:prstGeom>
            <a:noFill/>
            <a:ln w="17925" cap="rnd" cmpd="sng">
              <a:solidFill>
                <a:srgbClr val="5CC6D8"/>
              </a:solidFill>
              <a:prstDash val="solid"/>
              <a:round/>
              <a:headEnd type="none" w="sm" len="sm"/>
              <a:tailEnd type="none" w="sm" len="sm"/>
            </a:ln>
          </p:spPr>
        </p:cxnSp>
        <p:cxnSp>
          <p:nvCxnSpPr>
            <p:cNvPr id="99" name="Google Shape;99;p1"/>
            <p:cNvCxnSpPr/>
            <p:nvPr/>
          </p:nvCxnSpPr>
          <p:spPr>
            <a:xfrm>
              <a:off x="0" y="8970"/>
              <a:ext cx="8557953" cy="0"/>
            </a:xfrm>
            <a:prstGeom prst="straightConnector1">
              <a:avLst/>
            </a:prstGeom>
            <a:noFill/>
            <a:ln w="17925" cap="rnd" cmpd="sng">
              <a:solidFill>
                <a:srgbClr val="5CC6D8"/>
              </a:solidFill>
              <a:prstDash val="solid"/>
              <a:round/>
              <a:headEnd type="none" w="sm" len="sm"/>
              <a:tailEnd type="none" w="sm" len="sm"/>
            </a:ln>
          </p:spPr>
        </p:cxnSp>
        <p:sp>
          <p:nvSpPr>
            <p:cNvPr id="100" name="Google Shape;100;p1"/>
            <p:cNvSpPr txBox="1"/>
            <p:nvPr/>
          </p:nvSpPr>
          <p:spPr>
            <a:xfrm>
              <a:off x="0" y="988827"/>
              <a:ext cx="8557953" cy="2779300"/>
            </a:xfrm>
            <a:prstGeom prst="rect">
              <a:avLst/>
            </a:prstGeom>
            <a:noFill/>
            <a:ln>
              <a:noFill/>
            </a:ln>
          </p:spPr>
          <p:txBody>
            <a:bodyPr spcFirstLastPara="1" wrap="square" lIns="0" tIns="0" rIns="0" bIns="0" anchor="t" anchorCtr="0">
              <a:spAutoFit/>
            </a:bodyPr>
            <a:lstStyle/>
            <a:p>
              <a:pPr marL="0" marR="0" lvl="0" indent="0" algn="just" rtl="0">
                <a:lnSpc>
                  <a:spcPct val="1537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just" rtl="0">
                <a:lnSpc>
                  <a:spcPct val="1537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just" rtl="0">
                <a:lnSpc>
                  <a:spcPct val="1537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just" rtl="0">
                <a:lnSpc>
                  <a:spcPct val="1537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just" rtl="0">
                <a:lnSpc>
                  <a:spcPct val="1537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just" rtl="0">
                <a:lnSpc>
                  <a:spcPct val="1537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 name="Google Shape;101;p1"/>
            <p:cNvSpPr txBox="1"/>
            <p:nvPr/>
          </p:nvSpPr>
          <p:spPr>
            <a:xfrm>
              <a:off x="31550" y="-4440"/>
              <a:ext cx="7126108" cy="6559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2858"/>
                <a:buFont typeface="Arial"/>
                <a:buNone/>
              </a:pPr>
              <a:r>
                <a:rPr lang="en-US" sz="2858" b="0" i="0" u="none" strike="noStrike" cap="none">
                  <a:solidFill>
                    <a:srgbClr val="000000"/>
                  </a:solidFill>
                  <a:latin typeface="Arimo"/>
                  <a:ea typeface="Arimo"/>
                  <a:cs typeface="Arimo"/>
                  <a:sym typeface="Arimo"/>
                </a:rPr>
                <a:t>RESULTS</a:t>
              </a:r>
              <a:endParaRPr sz="1400" b="0" i="0" u="none" strike="noStrike" cap="none">
                <a:solidFill>
                  <a:srgbClr val="000000"/>
                </a:solidFill>
                <a:latin typeface="Arial"/>
                <a:ea typeface="Arial"/>
                <a:cs typeface="Arial"/>
                <a:sym typeface="Arial"/>
              </a:endParaRPr>
            </a:p>
          </p:txBody>
        </p:sp>
      </p:grpSp>
      <p:grpSp>
        <p:nvGrpSpPr>
          <p:cNvPr id="102" name="Google Shape;102;p1"/>
          <p:cNvGrpSpPr/>
          <p:nvPr/>
        </p:nvGrpSpPr>
        <p:grpSpPr>
          <a:xfrm>
            <a:off x="1045220" y="19193678"/>
            <a:ext cx="7674144" cy="615746"/>
            <a:chOff x="0" y="-23080"/>
            <a:chExt cx="10232192" cy="820996"/>
          </a:xfrm>
        </p:grpSpPr>
        <p:cxnSp>
          <p:nvCxnSpPr>
            <p:cNvPr id="103" name="Google Shape;103;p1"/>
            <p:cNvCxnSpPr/>
            <p:nvPr/>
          </p:nvCxnSpPr>
          <p:spPr>
            <a:xfrm>
              <a:off x="0" y="632820"/>
              <a:ext cx="10232159" cy="0"/>
            </a:xfrm>
            <a:prstGeom prst="straightConnector1">
              <a:avLst/>
            </a:prstGeom>
            <a:noFill/>
            <a:ln w="12700" cap="rnd" cmpd="sng">
              <a:solidFill>
                <a:srgbClr val="5CC6D8"/>
              </a:solidFill>
              <a:prstDash val="solid"/>
              <a:round/>
              <a:headEnd type="none" w="sm" len="sm"/>
              <a:tailEnd type="none" w="sm" len="sm"/>
            </a:ln>
          </p:spPr>
        </p:cxnSp>
        <p:cxnSp>
          <p:nvCxnSpPr>
            <p:cNvPr id="104" name="Google Shape;104;p1"/>
            <p:cNvCxnSpPr/>
            <p:nvPr/>
          </p:nvCxnSpPr>
          <p:spPr>
            <a:xfrm>
              <a:off x="72648" y="6350"/>
              <a:ext cx="10159544" cy="46770"/>
            </a:xfrm>
            <a:prstGeom prst="straightConnector1">
              <a:avLst/>
            </a:prstGeom>
            <a:noFill/>
            <a:ln w="12700" cap="rnd" cmpd="sng">
              <a:solidFill>
                <a:srgbClr val="5CC6D8"/>
              </a:solidFill>
              <a:prstDash val="solid"/>
              <a:round/>
              <a:headEnd type="none" w="sm" len="sm"/>
              <a:tailEnd type="none" w="sm" len="sm"/>
            </a:ln>
          </p:spPr>
        </p:cxnSp>
        <p:sp>
          <p:nvSpPr>
            <p:cNvPr id="105" name="Google Shape;105;p1"/>
            <p:cNvSpPr txBox="1"/>
            <p:nvPr/>
          </p:nvSpPr>
          <p:spPr>
            <a:xfrm>
              <a:off x="72648" y="-23080"/>
              <a:ext cx="8098560" cy="820996"/>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2858"/>
                <a:buFont typeface="Arial"/>
                <a:buNone/>
              </a:pPr>
              <a:r>
                <a:rPr lang="en-US" sz="2858" b="0" i="0" u="none" strike="noStrike" cap="none" dirty="0">
                  <a:solidFill>
                    <a:srgbClr val="000000"/>
                  </a:solidFill>
                  <a:latin typeface="Arimo"/>
                  <a:ea typeface="Arimo"/>
                  <a:cs typeface="Arimo"/>
                  <a:sym typeface="Arimo"/>
                </a:rPr>
                <a:t>SYSTEM UI</a:t>
              </a:r>
              <a:endParaRPr sz="1400" b="0" i="0" u="none" strike="noStrike" cap="none" dirty="0">
                <a:solidFill>
                  <a:srgbClr val="000000"/>
                </a:solidFill>
                <a:latin typeface="Arial"/>
                <a:ea typeface="Arial"/>
                <a:cs typeface="Arial"/>
                <a:sym typeface="Arial"/>
              </a:endParaRPr>
            </a:p>
          </p:txBody>
        </p:sp>
      </p:grpSp>
      <p:grpSp>
        <p:nvGrpSpPr>
          <p:cNvPr id="106" name="Google Shape;106;p1"/>
          <p:cNvGrpSpPr/>
          <p:nvPr/>
        </p:nvGrpSpPr>
        <p:grpSpPr>
          <a:xfrm>
            <a:off x="8392770" y="25010018"/>
            <a:ext cx="5591163" cy="491925"/>
            <a:chOff x="0" y="2582"/>
            <a:chExt cx="7454885" cy="655900"/>
          </a:xfrm>
        </p:grpSpPr>
        <p:cxnSp>
          <p:nvCxnSpPr>
            <p:cNvPr id="107" name="Google Shape;107;p1"/>
            <p:cNvCxnSpPr/>
            <p:nvPr/>
          </p:nvCxnSpPr>
          <p:spPr>
            <a:xfrm>
              <a:off x="0" y="658482"/>
              <a:ext cx="7454885" cy="0"/>
            </a:xfrm>
            <a:prstGeom prst="straightConnector1">
              <a:avLst/>
            </a:prstGeom>
            <a:noFill/>
            <a:ln w="12700" cap="rnd" cmpd="sng">
              <a:solidFill>
                <a:srgbClr val="5CC6D8"/>
              </a:solidFill>
              <a:prstDash val="solid"/>
              <a:round/>
              <a:headEnd type="none" w="sm" len="sm"/>
              <a:tailEnd type="none" w="sm" len="sm"/>
            </a:ln>
          </p:spPr>
        </p:cxnSp>
        <p:cxnSp>
          <p:nvCxnSpPr>
            <p:cNvPr id="108" name="Google Shape;108;p1"/>
            <p:cNvCxnSpPr/>
            <p:nvPr/>
          </p:nvCxnSpPr>
          <p:spPr>
            <a:xfrm>
              <a:off x="0" y="6350"/>
              <a:ext cx="7454885" cy="0"/>
            </a:xfrm>
            <a:prstGeom prst="straightConnector1">
              <a:avLst/>
            </a:prstGeom>
            <a:noFill/>
            <a:ln w="12700" cap="rnd" cmpd="sng">
              <a:solidFill>
                <a:srgbClr val="5CC6D8"/>
              </a:solidFill>
              <a:prstDash val="solid"/>
              <a:round/>
              <a:headEnd type="none" w="sm" len="sm"/>
              <a:tailEnd type="none" w="sm" len="sm"/>
            </a:ln>
          </p:spPr>
        </p:cxnSp>
        <p:sp>
          <p:nvSpPr>
            <p:cNvPr id="109" name="Google Shape;109;p1"/>
            <p:cNvSpPr txBox="1"/>
            <p:nvPr/>
          </p:nvSpPr>
          <p:spPr>
            <a:xfrm>
              <a:off x="57668" y="2582"/>
              <a:ext cx="6927588" cy="652441"/>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Clr>
                  <a:srgbClr val="000000"/>
                </a:buClr>
                <a:buSzPts val="2859"/>
                <a:buFont typeface="Arial"/>
                <a:buNone/>
              </a:pPr>
              <a:r>
                <a:rPr lang="en-US" sz="2859" b="0" i="0" u="none" strike="noStrike" cap="none" dirty="0">
                  <a:solidFill>
                    <a:srgbClr val="000000"/>
                  </a:solidFill>
                  <a:latin typeface="Arimo"/>
                  <a:ea typeface="Arimo"/>
                  <a:cs typeface="Arimo"/>
                  <a:sym typeface="Arimo"/>
                </a:rPr>
                <a:t>TOOLS</a:t>
              </a:r>
              <a:endParaRPr sz="1400" b="0" i="0" u="none" strike="noStrike" cap="none" dirty="0">
                <a:solidFill>
                  <a:srgbClr val="000000"/>
                </a:solidFill>
                <a:latin typeface="Arial"/>
                <a:ea typeface="Arial"/>
                <a:cs typeface="Arial"/>
                <a:sym typeface="Arial"/>
              </a:endParaRPr>
            </a:p>
          </p:txBody>
        </p:sp>
      </p:grpSp>
      <p:sp>
        <p:nvSpPr>
          <p:cNvPr id="110" name="Google Shape;110;p1"/>
          <p:cNvSpPr/>
          <p:nvPr/>
        </p:nvSpPr>
        <p:spPr>
          <a:xfrm>
            <a:off x="13854244" y="41526"/>
            <a:ext cx="1488936" cy="1488936"/>
          </a:xfrm>
          <a:custGeom>
            <a:avLst/>
            <a:gdLst/>
            <a:ahLst/>
            <a:cxnLst/>
            <a:rect l="l" t="t" r="r" b="b"/>
            <a:pathLst>
              <a:path w="1488936" h="1488936" extrusionOk="0">
                <a:moveTo>
                  <a:pt x="0" y="0"/>
                </a:moveTo>
                <a:lnTo>
                  <a:pt x="1488936" y="0"/>
                </a:lnTo>
                <a:lnTo>
                  <a:pt x="1488936" y="1488936"/>
                </a:lnTo>
                <a:lnTo>
                  <a:pt x="0" y="1488936"/>
                </a:lnTo>
                <a:lnTo>
                  <a:pt x="0" y="0"/>
                </a:lnTo>
                <a:close/>
              </a:path>
            </a:pathLst>
          </a:custGeom>
          <a:blipFill rotWithShape="1">
            <a:blip r:embed="rId4">
              <a:alphaModFix/>
            </a:blip>
            <a:stretch>
              <a:fillRect/>
            </a:stretch>
          </a:blipFill>
          <a:ln>
            <a:noFill/>
          </a:ln>
        </p:spPr>
      </p:sp>
      <p:sp>
        <p:nvSpPr>
          <p:cNvPr id="111" name="Google Shape;111;p1"/>
          <p:cNvSpPr/>
          <p:nvPr/>
        </p:nvSpPr>
        <p:spPr>
          <a:xfrm>
            <a:off x="6212928" y="-319178"/>
            <a:ext cx="3943041" cy="2230378"/>
          </a:xfrm>
          <a:custGeom>
            <a:avLst/>
            <a:gdLst/>
            <a:ahLst/>
            <a:cxnLst/>
            <a:rect l="l" t="t" r="r" b="b"/>
            <a:pathLst>
              <a:path w="3943041" h="2230378" extrusionOk="0">
                <a:moveTo>
                  <a:pt x="0" y="0"/>
                </a:moveTo>
                <a:lnTo>
                  <a:pt x="3943041" y="0"/>
                </a:lnTo>
                <a:lnTo>
                  <a:pt x="3943041" y="2230378"/>
                </a:lnTo>
                <a:lnTo>
                  <a:pt x="0" y="2230378"/>
                </a:lnTo>
                <a:lnTo>
                  <a:pt x="0" y="0"/>
                </a:lnTo>
                <a:close/>
              </a:path>
            </a:pathLst>
          </a:custGeom>
          <a:blipFill rotWithShape="1">
            <a:blip r:embed="rId5">
              <a:alphaModFix/>
            </a:blip>
            <a:stretch>
              <a:fillRect l="-1518" r="-939"/>
            </a:stretch>
          </a:blipFill>
          <a:ln>
            <a:noFill/>
          </a:ln>
        </p:spPr>
      </p:sp>
      <p:sp>
        <p:nvSpPr>
          <p:cNvPr id="112" name="Google Shape;112;p1"/>
          <p:cNvSpPr/>
          <p:nvPr/>
        </p:nvSpPr>
        <p:spPr>
          <a:xfrm>
            <a:off x="18819805" y="0"/>
            <a:ext cx="1518315" cy="1649855"/>
          </a:xfrm>
          <a:custGeom>
            <a:avLst/>
            <a:gdLst/>
            <a:ahLst/>
            <a:cxnLst/>
            <a:rect l="l" t="t" r="r" b="b"/>
            <a:pathLst>
              <a:path w="1518315" h="1649855" extrusionOk="0">
                <a:moveTo>
                  <a:pt x="0" y="0"/>
                </a:moveTo>
                <a:lnTo>
                  <a:pt x="1518315" y="0"/>
                </a:lnTo>
                <a:lnTo>
                  <a:pt x="1518315" y="1649855"/>
                </a:lnTo>
                <a:lnTo>
                  <a:pt x="0" y="1649855"/>
                </a:lnTo>
                <a:lnTo>
                  <a:pt x="0" y="0"/>
                </a:lnTo>
                <a:close/>
              </a:path>
            </a:pathLst>
          </a:custGeom>
          <a:blipFill rotWithShape="1">
            <a:blip r:embed="rId6">
              <a:alphaModFix/>
            </a:blip>
            <a:stretch>
              <a:fillRect l="-3761" r="-4894"/>
            </a:stretch>
          </a:blipFill>
          <a:ln>
            <a:noFill/>
          </a:ln>
        </p:spPr>
      </p:sp>
      <p:sp>
        <p:nvSpPr>
          <p:cNvPr id="113" name="Google Shape;113;p1"/>
          <p:cNvSpPr txBox="1"/>
          <p:nvPr/>
        </p:nvSpPr>
        <p:spPr>
          <a:xfrm>
            <a:off x="1125911" y="5982313"/>
            <a:ext cx="6394803" cy="510975"/>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2858"/>
              <a:buFont typeface="Arial"/>
              <a:buNone/>
            </a:pPr>
            <a:r>
              <a:rPr lang="en-US" sz="2858" b="0" i="0" u="none" strike="noStrike" cap="none">
                <a:solidFill>
                  <a:srgbClr val="000000"/>
                </a:solidFill>
                <a:latin typeface="Arimo"/>
                <a:ea typeface="Arimo"/>
                <a:cs typeface="Arimo"/>
                <a:sym typeface="Arimo"/>
              </a:rPr>
              <a:t>INTRODUCTION</a:t>
            </a:r>
            <a:endParaRPr sz="1400" b="0" i="0" u="none" strike="noStrike" cap="none">
              <a:solidFill>
                <a:srgbClr val="000000"/>
              </a:solidFill>
              <a:latin typeface="Arial"/>
              <a:ea typeface="Arial"/>
              <a:cs typeface="Arial"/>
              <a:sym typeface="Arial"/>
            </a:endParaRPr>
          </a:p>
        </p:txBody>
      </p:sp>
      <p:sp>
        <p:nvSpPr>
          <p:cNvPr id="114" name="Google Shape;114;p1"/>
          <p:cNvSpPr txBox="1"/>
          <p:nvPr/>
        </p:nvSpPr>
        <p:spPr>
          <a:xfrm>
            <a:off x="1068376" y="12195565"/>
            <a:ext cx="4820919" cy="615746"/>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2858"/>
              <a:buFont typeface="Arial"/>
              <a:buNone/>
            </a:pPr>
            <a:r>
              <a:rPr lang="en-US" sz="2858" b="0" i="0" u="none" strike="noStrike" cap="none" dirty="0">
                <a:solidFill>
                  <a:srgbClr val="000000"/>
                </a:solidFill>
                <a:latin typeface="Arimo"/>
                <a:ea typeface="Arimo"/>
                <a:cs typeface="Arimo"/>
                <a:sym typeface="Arimo"/>
              </a:rPr>
              <a:t>SYSTEM UI</a:t>
            </a:r>
            <a:endParaRPr sz="1400" b="0" i="0" u="none" strike="noStrike" cap="none" dirty="0">
              <a:solidFill>
                <a:srgbClr val="000000"/>
              </a:solidFill>
              <a:latin typeface="Arial"/>
              <a:ea typeface="Arial"/>
              <a:cs typeface="Arial"/>
              <a:sym typeface="Arial"/>
            </a:endParaRPr>
          </a:p>
        </p:txBody>
      </p:sp>
      <p:sp>
        <p:nvSpPr>
          <p:cNvPr id="115" name="Google Shape;115;p1"/>
          <p:cNvSpPr txBox="1"/>
          <p:nvPr/>
        </p:nvSpPr>
        <p:spPr>
          <a:xfrm>
            <a:off x="561455" y="1998724"/>
            <a:ext cx="7338909"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dirty="0">
                <a:solidFill>
                  <a:srgbClr val="FFFFFF"/>
                </a:solidFill>
                <a:latin typeface="Arimo"/>
                <a:ea typeface="Arimo"/>
                <a:cs typeface="Arimo"/>
                <a:sym typeface="Arimo"/>
              </a:rPr>
              <a:t>Image Filters</a:t>
            </a:r>
            <a:endParaRPr sz="6000" b="0" i="0" u="none" strike="noStrike" cap="none" dirty="0">
              <a:solidFill>
                <a:srgbClr val="000000"/>
              </a:solidFill>
              <a:latin typeface="Arial"/>
              <a:ea typeface="Arial"/>
              <a:cs typeface="Arial"/>
              <a:sym typeface="Arial"/>
            </a:endParaRPr>
          </a:p>
        </p:txBody>
      </p:sp>
      <p:grpSp>
        <p:nvGrpSpPr>
          <p:cNvPr id="116" name="Google Shape;116;p1"/>
          <p:cNvGrpSpPr/>
          <p:nvPr/>
        </p:nvGrpSpPr>
        <p:grpSpPr>
          <a:xfrm>
            <a:off x="1047763" y="25012844"/>
            <a:ext cx="6960157" cy="545387"/>
            <a:chOff x="55" y="6350"/>
            <a:chExt cx="9280209" cy="727183"/>
          </a:xfrm>
        </p:grpSpPr>
        <p:cxnSp>
          <p:nvCxnSpPr>
            <p:cNvPr id="117" name="Google Shape;117;p1"/>
            <p:cNvCxnSpPr/>
            <p:nvPr/>
          </p:nvCxnSpPr>
          <p:spPr>
            <a:xfrm rot="10800000" flipH="1">
              <a:off x="55" y="653523"/>
              <a:ext cx="9280209" cy="80010"/>
            </a:xfrm>
            <a:prstGeom prst="straightConnector1">
              <a:avLst/>
            </a:prstGeom>
            <a:noFill/>
            <a:ln w="12700" cap="rnd" cmpd="sng">
              <a:solidFill>
                <a:srgbClr val="5CC6D8"/>
              </a:solidFill>
              <a:prstDash val="solid"/>
              <a:round/>
              <a:headEnd type="none" w="sm" len="sm"/>
              <a:tailEnd type="none" w="sm" len="sm"/>
            </a:ln>
          </p:spPr>
        </p:cxnSp>
        <p:cxnSp>
          <p:nvCxnSpPr>
            <p:cNvPr id="118" name="Google Shape;118;p1"/>
            <p:cNvCxnSpPr/>
            <p:nvPr/>
          </p:nvCxnSpPr>
          <p:spPr>
            <a:xfrm rot="10800000" flipH="1">
              <a:off x="55" y="6350"/>
              <a:ext cx="9280209" cy="19283"/>
            </a:xfrm>
            <a:prstGeom prst="straightConnector1">
              <a:avLst/>
            </a:prstGeom>
            <a:noFill/>
            <a:ln w="12700" cap="rnd" cmpd="sng">
              <a:solidFill>
                <a:srgbClr val="5CC6D8"/>
              </a:solidFill>
              <a:prstDash val="solid"/>
              <a:round/>
              <a:headEnd type="none" w="sm" len="sm"/>
              <a:tailEnd type="none" w="sm" len="sm"/>
            </a:ln>
          </p:spPr>
        </p:cxnSp>
        <p:sp>
          <p:nvSpPr>
            <p:cNvPr id="119" name="Google Shape;119;p1"/>
            <p:cNvSpPr txBox="1"/>
            <p:nvPr/>
          </p:nvSpPr>
          <p:spPr>
            <a:xfrm>
              <a:off x="31604" y="12223"/>
              <a:ext cx="7126108" cy="6559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2858"/>
                <a:buFont typeface="Arial"/>
                <a:buNone/>
              </a:pPr>
              <a:r>
                <a:rPr lang="en-US" sz="2858" b="0" i="0" u="none" strike="noStrike" cap="none">
                  <a:solidFill>
                    <a:srgbClr val="000000"/>
                  </a:solidFill>
                  <a:latin typeface="Arimo"/>
                  <a:ea typeface="Arimo"/>
                  <a:cs typeface="Arimo"/>
                  <a:sym typeface="Arimo"/>
                </a:rPr>
                <a:t>CONCLUSION</a:t>
              </a:r>
              <a:endParaRPr sz="1400" b="0" i="0" u="none" strike="noStrike" cap="none">
                <a:solidFill>
                  <a:srgbClr val="000000"/>
                </a:solidFill>
                <a:latin typeface="Arial"/>
                <a:ea typeface="Arial"/>
                <a:cs typeface="Arial"/>
                <a:sym typeface="Arial"/>
              </a:endParaRPr>
            </a:p>
          </p:txBody>
        </p:sp>
      </p:grpSp>
      <p:sp>
        <p:nvSpPr>
          <p:cNvPr id="120" name="Google Shape;120;p1"/>
          <p:cNvSpPr txBox="1"/>
          <p:nvPr/>
        </p:nvSpPr>
        <p:spPr>
          <a:xfrm>
            <a:off x="9112973" y="3299667"/>
            <a:ext cx="7984684" cy="2068259"/>
          </a:xfrm>
          <a:prstGeom prst="rect">
            <a:avLst/>
          </a:prstGeom>
          <a:noFill/>
          <a:ln>
            <a:noFill/>
          </a:ln>
        </p:spPr>
        <p:txBody>
          <a:bodyPr spcFirstLastPara="1" wrap="square" lIns="0" tIns="0" rIns="0" bIns="0" anchor="t" anchorCtr="0">
            <a:spAutoFit/>
          </a:bodyPr>
          <a:lstStyle/>
          <a:p>
            <a:pPr marL="0" marR="0" lvl="0" indent="0" algn="l" rtl="0">
              <a:lnSpc>
                <a:spcPct val="120021"/>
              </a:lnSpc>
              <a:spcBef>
                <a:spcPts val="0"/>
              </a:spcBef>
              <a:spcAft>
                <a:spcPts val="0"/>
              </a:spcAft>
              <a:buClr>
                <a:srgbClr val="000000"/>
              </a:buClr>
              <a:buSzPts val="2750"/>
              <a:buFont typeface="Arial"/>
              <a:buNone/>
            </a:pPr>
            <a:r>
              <a:rPr lang="en-US" sz="2780" b="0" i="0" u="none" strike="noStrike" cap="none" dirty="0">
                <a:solidFill>
                  <a:srgbClr val="FFFFFF"/>
                </a:solidFill>
                <a:latin typeface="Arimo"/>
                <a:ea typeface="Arimo"/>
                <a:cs typeface="Arimo"/>
                <a:sym typeface="Arimo"/>
              </a:rPr>
              <a:t>Course code: CS 389</a:t>
            </a:r>
            <a:endParaRPr sz="2780" b="0" i="0" u="none" strike="noStrike" cap="none" dirty="0">
              <a:solidFill>
                <a:srgbClr val="000000"/>
              </a:solidFill>
              <a:latin typeface="Arimo"/>
              <a:ea typeface="Arimo"/>
              <a:cs typeface="Arimo"/>
              <a:sym typeface="Arimo"/>
            </a:endParaRPr>
          </a:p>
          <a:p>
            <a:pPr marL="0" marR="0" lvl="0" indent="0" algn="l" rtl="0">
              <a:lnSpc>
                <a:spcPct val="120021"/>
              </a:lnSpc>
              <a:spcBef>
                <a:spcPts val="0"/>
              </a:spcBef>
              <a:spcAft>
                <a:spcPts val="0"/>
              </a:spcAft>
              <a:buClr>
                <a:srgbClr val="000000"/>
              </a:buClr>
              <a:buSzPts val="2750"/>
              <a:buFont typeface="Arial"/>
              <a:buNone/>
            </a:pPr>
            <a:r>
              <a:rPr lang="en-US" sz="2780" b="0" i="0" u="none" strike="noStrike" cap="none" dirty="0">
                <a:solidFill>
                  <a:srgbClr val="FFFFFF"/>
                </a:solidFill>
                <a:latin typeface="Arimo"/>
                <a:ea typeface="Arimo"/>
                <a:cs typeface="Arimo"/>
                <a:sym typeface="Arimo"/>
              </a:rPr>
              <a:t>Course Name: Digital Image Processing</a:t>
            </a:r>
            <a:endParaRPr sz="2780" dirty="0"/>
          </a:p>
          <a:p>
            <a:pPr marL="0" marR="0" lvl="0" indent="0" algn="l" rtl="0">
              <a:lnSpc>
                <a:spcPct val="120021"/>
              </a:lnSpc>
              <a:spcBef>
                <a:spcPts val="0"/>
              </a:spcBef>
              <a:spcAft>
                <a:spcPts val="0"/>
              </a:spcAft>
              <a:buNone/>
            </a:pPr>
            <a:r>
              <a:rPr lang="en-US" sz="2780" b="0" i="0" u="none" strike="noStrike" cap="none" dirty="0">
                <a:solidFill>
                  <a:srgbClr val="FFFFFF"/>
                </a:solidFill>
                <a:latin typeface="Arimo"/>
                <a:ea typeface="Arimo"/>
                <a:cs typeface="Arimo"/>
                <a:sym typeface="Arimo"/>
              </a:rPr>
              <a:t>Course Coordinator: Dr. Ehab Emam</a:t>
            </a:r>
            <a:endParaRPr sz="2780" dirty="0"/>
          </a:p>
          <a:p>
            <a:pPr marL="0" marR="0" lvl="0" indent="0" algn="l" rtl="0">
              <a:lnSpc>
                <a:spcPct val="120021"/>
              </a:lnSpc>
              <a:spcBef>
                <a:spcPts val="0"/>
              </a:spcBef>
              <a:spcAft>
                <a:spcPts val="0"/>
              </a:spcAft>
              <a:buNone/>
            </a:pPr>
            <a:r>
              <a:rPr lang="en-US" sz="2780" b="0" i="0" u="none" strike="noStrike" cap="none" dirty="0">
                <a:solidFill>
                  <a:srgbClr val="FFFFFF"/>
                </a:solidFill>
                <a:latin typeface="Arimo"/>
                <a:ea typeface="Arimo"/>
                <a:cs typeface="Arimo"/>
                <a:sym typeface="Arimo"/>
              </a:rPr>
              <a:t>Course TA: Habiba </a:t>
            </a:r>
            <a:r>
              <a:rPr lang="en-US" sz="2780" dirty="0">
                <a:solidFill>
                  <a:srgbClr val="FFFFFF"/>
                </a:solidFill>
                <a:latin typeface="Arimo"/>
                <a:ea typeface="Arimo"/>
                <a:cs typeface="Arimo"/>
                <a:sym typeface="Arimo"/>
              </a:rPr>
              <a:t>Mohammad</a:t>
            </a:r>
            <a:endParaRPr sz="2780" b="0" i="0" u="none" strike="noStrike" cap="none" dirty="0">
              <a:solidFill>
                <a:srgbClr val="000000"/>
              </a:solidFill>
              <a:latin typeface="Arial"/>
              <a:ea typeface="Arial"/>
              <a:cs typeface="Arial"/>
              <a:sym typeface="Arial"/>
            </a:endParaRPr>
          </a:p>
        </p:txBody>
      </p:sp>
      <p:sp>
        <p:nvSpPr>
          <p:cNvPr id="121" name="Google Shape;121;p1"/>
          <p:cNvSpPr txBox="1"/>
          <p:nvPr/>
        </p:nvSpPr>
        <p:spPr>
          <a:xfrm>
            <a:off x="708211" y="3344308"/>
            <a:ext cx="4754479" cy="524938"/>
          </a:xfrm>
          <a:prstGeom prst="rect">
            <a:avLst/>
          </a:prstGeom>
          <a:noFill/>
          <a:ln>
            <a:noFill/>
          </a:ln>
        </p:spPr>
        <p:txBody>
          <a:bodyPr spcFirstLastPara="1" wrap="square" lIns="0" tIns="0" rIns="0" bIns="0" anchor="t" anchorCtr="0">
            <a:spAutoFit/>
          </a:bodyPr>
          <a:lstStyle/>
          <a:p>
            <a:pPr marL="0" marR="0" lvl="0" indent="0" algn="l" rtl="0">
              <a:lnSpc>
                <a:spcPct val="120021"/>
              </a:lnSpc>
              <a:spcBef>
                <a:spcPts val="0"/>
              </a:spcBef>
              <a:spcAft>
                <a:spcPts val="0"/>
              </a:spcAft>
              <a:buClr>
                <a:srgbClr val="000000"/>
              </a:buClr>
              <a:buSzPts val="2777"/>
              <a:buFont typeface="Arial"/>
              <a:buNone/>
            </a:pPr>
            <a:r>
              <a:rPr lang="en-US" sz="2777" b="0" i="0" u="none" strike="noStrike" cap="none" dirty="0">
                <a:solidFill>
                  <a:srgbClr val="FFFFFF"/>
                </a:solidFill>
                <a:latin typeface="Arimo Medium"/>
                <a:ea typeface="Arimo Medium"/>
                <a:cs typeface="Arimo Medium"/>
                <a:sym typeface="Arimo Medium"/>
              </a:rPr>
              <a:t>Name: Fares Wael</a:t>
            </a:r>
            <a:endParaRPr sz="1400" b="0" i="0" u="none" strike="noStrike" cap="none" dirty="0">
              <a:solidFill>
                <a:srgbClr val="000000"/>
              </a:solidFill>
              <a:latin typeface="Arial"/>
              <a:ea typeface="Arial"/>
              <a:cs typeface="Arial"/>
              <a:sym typeface="Arial"/>
            </a:endParaRPr>
          </a:p>
        </p:txBody>
      </p:sp>
      <p:cxnSp>
        <p:nvCxnSpPr>
          <p:cNvPr id="122" name="Google Shape;122;p1"/>
          <p:cNvCxnSpPr/>
          <p:nvPr/>
        </p:nvCxnSpPr>
        <p:spPr>
          <a:xfrm>
            <a:off x="1147430" y="5973388"/>
            <a:ext cx="19031539" cy="4762"/>
          </a:xfrm>
          <a:prstGeom prst="straightConnector1">
            <a:avLst/>
          </a:prstGeom>
          <a:noFill/>
          <a:ln w="9525" cap="rnd" cmpd="sng">
            <a:solidFill>
              <a:srgbClr val="5CC6D8"/>
            </a:solidFill>
            <a:prstDash val="solid"/>
            <a:round/>
            <a:headEnd type="none" w="sm" len="sm"/>
            <a:tailEnd type="none" w="sm" len="sm"/>
          </a:ln>
        </p:spPr>
      </p:cxnSp>
      <p:grpSp>
        <p:nvGrpSpPr>
          <p:cNvPr id="123" name="Google Shape;123;p1"/>
          <p:cNvGrpSpPr/>
          <p:nvPr/>
        </p:nvGrpSpPr>
        <p:grpSpPr>
          <a:xfrm>
            <a:off x="14312729" y="25000972"/>
            <a:ext cx="5591163" cy="491925"/>
            <a:chOff x="0" y="2582"/>
            <a:chExt cx="7454885" cy="655900"/>
          </a:xfrm>
        </p:grpSpPr>
        <p:cxnSp>
          <p:nvCxnSpPr>
            <p:cNvPr id="124" name="Google Shape;124;p1"/>
            <p:cNvCxnSpPr/>
            <p:nvPr/>
          </p:nvCxnSpPr>
          <p:spPr>
            <a:xfrm>
              <a:off x="0" y="658482"/>
              <a:ext cx="7454885" cy="0"/>
            </a:xfrm>
            <a:prstGeom prst="straightConnector1">
              <a:avLst/>
            </a:prstGeom>
            <a:noFill/>
            <a:ln w="12700" cap="rnd" cmpd="sng">
              <a:solidFill>
                <a:srgbClr val="5CC6D8"/>
              </a:solidFill>
              <a:prstDash val="solid"/>
              <a:round/>
              <a:headEnd type="none" w="sm" len="sm"/>
              <a:tailEnd type="none" w="sm" len="sm"/>
            </a:ln>
          </p:spPr>
        </p:cxnSp>
        <p:cxnSp>
          <p:nvCxnSpPr>
            <p:cNvPr id="125" name="Google Shape;125;p1"/>
            <p:cNvCxnSpPr/>
            <p:nvPr/>
          </p:nvCxnSpPr>
          <p:spPr>
            <a:xfrm>
              <a:off x="0" y="6350"/>
              <a:ext cx="7454885" cy="0"/>
            </a:xfrm>
            <a:prstGeom prst="straightConnector1">
              <a:avLst/>
            </a:prstGeom>
            <a:noFill/>
            <a:ln w="12700" cap="rnd" cmpd="sng">
              <a:solidFill>
                <a:srgbClr val="5CC6D8"/>
              </a:solidFill>
              <a:prstDash val="solid"/>
              <a:round/>
              <a:headEnd type="none" w="sm" len="sm"/>
              <a:tailEnd type="none" w="sm" len="sm"/>
            </a:ln>
          </p:spPr>
        </p:cxnSp>
        <p:sp>
          <p:nvSpPr>
            <p:cNvPr id="126" name="Google Shape;126;p1"/>
            <p:cNvSpPr txBox="1"/>
            <p:nvPr/>
          </p:nvSpPr>
          <p:spPr>
            <a:xfrm>
              <a:off x="57668" y="2582"/>
              <a:ext cx="6927588" cy="652441"/>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Clr>
                  <a:srgbClr val="000000"/>
                </a:buClr>
                <a:buSzPts val="2859"/>
                <a:buFont typeface="Arial"/>
                <a:buNone/>
              </a:pPr>
              <a:r>
                <a:rPr lang="en-US" sz="2859" b="0" i="0" u="none" strike="noStrike" cap="none" dirty="0">
                  <a:solidFill>
                    <a:srgbClr val="000000"/>
                  </a:solidFill>
                  <a:latin typeface="Arimo"/>
                  <a:ea typeface="Arimo"/>
                  <a:cs typeface="Arimo"/>
                  <a:sym typeface="Arimo"/>
                </a:rPr>
                <a:t>CONTACTS</a:t>
              </a:r>
              <a:endParaRPr sz="1400" b="0" i="0" u="none" strike="noStrike" cap="none" dirty="0">
                <a:solidFill>
                  <a:srgbClr val="000000"/>
                </a:solidFill>
                <a:latin typeface="Arial"/>
                <a:ea typeface="Arial"/>
                <a:cs typeface="Arial"/>
                <a:sym typeface="Arial"/>
              </a:endParaRPr>
            </a:p>
          </p:txBody>
        </p:sp>
      </p:grpSp>
      <p:sp>
        <p:nvSpPr>
          <p:cNvPr id="132" name="Google Shape;132;p1"/>
          <p:cNvSpPr txBox="1"/>
          <p:nvPr/>
        </p:nvSpPr>
        <p:spPr>
          <a:xfrm>
            <a:off x="9112973" y="2022635"/>
            <a:ext cx="7971139" cy="92333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dirty="0">
                <a:solidFill>
                  <a:srgbClr val="FFFFFF"/>
                </a:solidFill>
                <a:latin typeface="Arimo"/>
                <a:ea typeface="Arimo"/>
                <a:cs typeface="Arimo"/>
                <a:sym typeface="Arimo"/>
              </a:rPr>
              <a:t> PROJECT ID: 3-10-01</a:t>
            </a:r>
            <a:endParaRPr sz="6000" b="0" i="0" u="none" strike="noStrike" cap="none" dirty="0">
              <a:solidFill>
                <a:srgbClr val="000000"/>
              </a:solidFill>
              <a:latin typeface="Arial"/>
              <a:ea typeface="Arial"/>
              <a:cs typeface="Arial"/>
              <a:sym typeface="Arial"/>
            </a:endParaRPr>
          </a:p>
        </p:txBody>
      </p:sp>
      <p:sp>
        <p:nvSpPr>
          <p:cNvPr id="133" name="Google Shape;133;p1"/>
          <p:cNvSpPr txBox="1"/>
          <p:nvPr/>
        </p:nvSpPr>
        <p:spPr>
          <a:xfrm>
            <a:off x="708212" y="4475138"/>
            <a:ext cx="4729021" cy="512833"/>
          </a:xfrm>
          <a:prstGeom prst="rect">
            <a:avLst/>
          </a:prstGeom>
          <a:noFill/>
          <a:ln>
            <a:noFill/>
          </a:ln>
        </p:spPr>
        <p:txBody>
          <a:bodyPr spcFirstLastPara="1" wrap="square" lIns="0" tIns="0" rIns="0" bIns="0" anchor="t" anchorCtr="0">
            <a:spAutoFit/>
          </a:bodyPr>
          <a:lstStyle/>
          <a:p>
            <a:pPr marL="0" marR="0" lvl="0" indent="0" algn="l" rtl="0">
              <a:lnSpc>
                <a:spcPct val="120021"/>
              </a:lnSpc>
              <a:spcBef>
                <a:spcPts val="0"/>
              </a:spcBef>
              <a:spcAft>
                <a:spcPts val="0"/>
              </a:spcAft>
              <a:buClr>
                <a:srgbClr val="000000"/>
              </a:buClr>
              <a:buSzPts val="2777"/>
              <a:buFont typeface="Arial"/>
              <a:buNone/>
            </a:pPr>
            <a:r>
              <a:rPr lang="en-US" sz="2777" b="0" i="0" u="none" strike="noStrike" cap="none" dirty="0">
                <a:solidFill>
                  <a:srgbClr val="FFFFFF"/>
                </a:solidFill>
                <a:latin typeface="Arimo Medium"/>
                <a:ea typeface="Arimo Medium"/>
                <a:cs typeface="Arimo Medium"/>
                <a:sym typeface="Arimo Medium"/>
              </a:rPr>
              <a:t>Name: Amr Khaled Akl</a:t>
            </a:r>
            <a:endParaRPr sz="1400" b="0" i="0" u="none" strike="noStrike" cap="none" dirty="0">
              <a:solidFill>
                <a:srgbClr val="000000"/>
              </a:solidFill>
              <a:latin typeface="Arial"/>
              <a:ea typeface="Arial"/>
              <a:cs typeface="Arial"/>
              <a:sym typeface="Arial"/>
            </a:endParaRPr>
          </a:p>
        </p:txBody>
      </p:sp>
      <p:sp>
        <p:nvSpPr>
          <p:cNvPr id="134" name="Google Shape;134;p1"/>
          <p:cNvSpPr txBox="1"/>
          <p:nvPr/>
        </p:nvSpPr>
        <p:spPr>
          <a:xfrm>
            <a:off x="708212" y="3887572"/>
            <a:ext cx="4754480" cy="512833"/>
          </a:xfrm>
          <a:prstGeom prst="rect">
            <a:avLst/>
          </a:prstGeom>
          <a:noFill/>
          <a:ln>
            <a:noFill/>
          </a:ln>
        </p:spPr>
        <p:txBody>
          <a:bodyPr spcFirstLastPara="1" wrap="square" lIns="0" tIns="0" rIns="0" bIns="0" anchor="t" anchorCtr="0">
            <a:spAutoFit/>
          </a:bodyPr>
          <a:lstStyle/>
          <a:p>
            <a:pPr marL="0" marR="0" lvl="0" indent="0" algn="l" rtl="0">
              <a:lnSpc>
                <a:spcPct val="120021"/>
              </a:lnSpc>
              <a:spcBef>
                <a:spcPts val="0"/>
              </a:spcBef>
              <a:spcAft>
                <a:spcPts val="0"/>
              </a:spcAft>
              <a:buClr>
                <a:srgbClr val="000000"/>
              </a:buClr>
              <a:buSzPts val="2777"/>
              <a:buFont typeface="Arial"/>
              <a:buNone/>
            </a:pPr>
            <a:r>
              <a:rPr lang="en-US" sz="2777" b="0" i="0" u="none" strike="noStrike" cap="none" dirty="0">
                <a:solidFill>
                  <a:srgbClr val="FFFFFF"/>
                </a:solidFill>
                <a:latin typeface="Arimo Medium"/>
                <a:ea typeface="Arimo Medium"/>
                <a:cs typeface="Arimo Medium"/>
                <a:sym typeface="Arimo Medium"/>
              </a:rPr>
              <a:t>Name: Omar Ahmed Essam</a:t>
            </a:r>
            <a:endParaRPr sz="1400" b="0" i="0" u="none" strike="noStrike" cap="none" dirty="0">
              <a:solidFill>
                <a:srgbClr val="000000"/>
              </a:solidFill>
              <a:latin typeface="Arial"/>
              <a:ea typeface="Arial"/>
              <a:cs typeface="Arial"/>
              <a:sym typeface="Arial"/>
            </a:endParaRPr>
          </a:p>
        </p:txBody>
      </p:sp>
      <p:sp>
        <p:nvSpPr>
          <p:cNvPr id="136" name="Google Shape;136;p1"/>
          <p:cNvSpPr txBox="1"/>
          <p:nvPr/>
        </p:nvSpPr>
        <p:spPr>
          <a:xfrm>
            <a:off x="5462688" y="3337768"/>
            <a:ext cx="4159120" cy="512833"/>
          </a:xfrm>
          <a:prstGeom prst="rect">
            <a:avLst/>
          </a:prstGeom>
          <a:noFill/>
          <a:ln>
            <a:noFill/>
          </a:ln>
        </p:spPr>
        <p:txBody>
          <a:bodyPr spcFirstLastPara="1" wrap="square" lIns="0" tIns="0" rIns="0" bIns="0" anchor="t" anchorCtr="0">
            <a:spAutoFit/>
          </a:bodyPr>
          <a:lstStyle/>
          <a:p>
            <a:pPr marL="0" marR="0" lvl="0" indent="0" algn="l" rtl="0">
              <a:lnSpc>
                <a:spcPct val="120021"/>
              </a:lnSpc>
              <a:spcBef>
                <a:spcPts val="0"/>
              </a:spcBef>
              <a:spcAft>
                <a:spcPts val="0"/>
              </a:spcAft>
              <a:buClr>
                <a:srgbClr val="000000"/>
              </a:buClr>
              <a:buSzPts val="2777"/>
              <a:buFont typeface="Arial"/>
              <a:buNone/>
            </a:pPr>
            <a:r>
              <a:rPr lang="en-US" sz="2777" b="0" i="0" u="none" strike="noStrike" cap="none" dirty="0">
                <a:solidFill>
                  <a:srgbClr val="FFFFFF"/>
                </a:solidFill>
                <a:latin typeface="Arimo Medium"/>
                <a:ea typeface="Arimo Medium"/>
                <a:cs typeface="Arimo Medium"/>
                <a:sym typeface="Arimo Medium"/>
              </a:rPr>
              <a:t>ID: 224897</a:t>
            </a:r>
            <a:endParaRPr sz="1400" b="0" i="0" u="none" strike="noStrike" cap="none" dirty="0">
              <a:solidFill>
                <a:srgbClr val="000000"/>
              </a:solidFill>
              <a:latin typeface="Arial"/>
              <a:ea typeface="Arial"/>
              <a:cs typeface="Arial"/>
              <a:sym typeface="Arial"/>
            </a:endParaRPr>
          </a:p>
        </p:txBody>
      </p:sp>
      <p:sp>
        <p:nvSpPr>
          <p:cNvPr id="137" name="Google Shape;137;p1"/>
          <p:cNvSpPr txBox="1"/>
          <p:nvPr/>
        </p:nvSpPr>
        <p:spPr>
          <a:xfrm>
            <a:off x="5469889" y="3946835"/>
            <a:ext cx="4159120" cy="512833"/>
          </a:xfrm>
          <a:prstGeom prst="rect">
            <a:avLst/>
          </a:prstGeom>
          <a:noFill/>
          <a:ln>
            <a:noFill/>
          </a:ln>
        </p:spPr>
        <p:txBody>
          <a:bodyPr spcFirstLastPara="1" wrap="square" lIns="0" tIns="0" rIns="0" bIns="0" anchor="t" anchorCtr="0">
            <a:spAutoFit/>
          </a:bodyPr>
          <a:lstStyle/>
          <a:p>
            <a:pPr marL="0" marR="0" lvl="0" indent="0" algn="l" rtl="0">
              <a:lnSpc>
                <a:spcPct val="120021"/>
              </a:lnSpc>
              <a:spcBef>
                <a:spcPts val="0"/>
              </a:spcBef>
              <a:spcAft>
                <a:spcPts val="0"/>
              </a:spcAft>
              <a:buClr>
                <a:srgbClr val="000000"/>
              </a:buClr>
              <a:buSzPts val="2777"/>
              <a:buFont typeface="Arial"/>
              <a:buNone/>
            </a:pPr>
            <a:r>
              <a:rPr lang="en-US" sz="2777" b="0" i="0" u="none" strike="noStrike" cap="none" dirty="0">
                <a:solidFill>
                  <a:srgbClr val="FFFFFF"/>
                </a:solidFill>
                <a:latin typeface="Arimo Medium"/>
                <a:ea typeface="Arimo Medium"/>
                <a:cs typeface="Arimo Medium"/>
                <a:sym typeface="Arimo Medium"/>
              </a:rPr>
              <a:t>ID: 222481</a:t>
            </a:r>
            <a:endParaRPr sz="1400" b="0" i="0" u="none" strike="noStrike" cap="none" dirty="0">
              <a:solidFill>
                <a:srgbClr val="000000"/>
              </a:solidFill>
              <a:latin typeface="Arial"/>
              <a:ea typeface="Arial"/>
              <a:cs typeface="Arial"/>
              <a:sym typeface="Arial"/>
            </a:endParaRPr>
          </a:p>
        </p:txBody>
      </p:sp>
      <p:sp>
        <p:nvSpPr>
          <p:cNvPr id="138" name="Google Shape;138;p1"/>
          <p:cNvSpPr txBox="1"/>
          <p:nvPr/>
        </p:nvSpPr>
        <p:spPr>
          <a:xfrm>
            <a:off x="5476241" y="4525344"/>
            <a:ext cx="4159120" cy="512833"/>
          </a:xfrm>
          <a:prstGeom prst="rect">
            <a:avLst/>
          </a:prstGeom>
          <a:noFill/>
          <a:ln>
            <a:noFill/>
          </a:ln>
        </p:spPr>
        <p:txBody>
          <a:bodyPr spcFirstLastPara="1" wrap="square" lIns="0" tIns="0" rIns="0" bIns="0" anchor="t" anchorCtr="0">
            <a:spAutoFit/>
          </a:bodyPr>
          <a:lstStyle/>
          <a:p>
            <a:pPr marL="0" marR="0" lvl="0" indent="0" algn="l" rtl="0">
              <a:lnSpc>
                <a:spcPct val="120021"/>
              </a:lnSpc>
              <a:spcBef>
                <a:spcPts val="0"/>
              </a:spcBef>
              <a:spcAft>
                <a:spcPts val="0"/>
              </a:spcAft>
              <a:buClr>
                <a:srgbClr val="000000"/>
              </a:buClr>
              <a:buSzPts val="2777"/>
              <a:buFont typeface="Arial"/>
              <a:buNone/>
            </a:pPr>
            <a:r>
              <a:rPr lang="en-US" sz="2777" b="0" i="0" u="none" strike="noStrike" cap="none" dirty="0">
                <a:solidFill>
                  <a:srgbClr val="FFFFFF"/>
                </a:solidFill>
                <a:latin typeface="Arimo Medium"/>
                <a:ea typeface="Arimo Medium"/>
                <a:cs typeface="Arimo Medium"/>
                <a:sym typeface="Arimo Medium"/>
              </a:rPr>
              <a:t>ID: 222869</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024C6EF1-5C95-F57B-8BAE-99E7861013D1}"/>
              </a:ext>
            </a:extLst>
          </p:cNvPr>
          <p:cNvPicPr>
            <a:picLocks noChangeAspect="1"/>
          </p:cNvPicPr>
          <p:nvPr/>
        </p:nvPicPr>
        <p:blipFill>
          <a:blip r:embed="rId7"/>
          <a:stretch>
            <a:fillRect/>
          </a:stretch>
        </p:blipFill>
        <p:spPr>
          <a:xfrm>
            <a:off x="17365156" y="2017757"/>
            <a:ext cx="3751345" cy="2825505"/>
          </a:xfrm>
          <a:prstGeom prst="rect">
            <a:avLst/>
          </a:prstGeom>
        </p:spPr>
      </p:pic>
      <p:sp>
        <p:nvSpPr>
          <p:cNvPr id="13" name="TextBox 12">
            <a:extLst>
              <a:ext uri="{FF2B5EF4-FFF2-40B4-BE49-F238E27FC236}">
                <a16:creationId xmlns:a16="http://schemas.microsoft.com/office/drawing/2014/main" id="{6F58370F-E99D-C7DD-9C8E-1F8DAD88012D}"/>
              </a:ext>
            </a:extLst>
          </p:cNvPr>
          <p:cNvSpPr txBox="1"/>
          <p:nvPr/>
        </p:nvSpPr>
        <p:spPr>
          <a:xfrm>
            <a:off x="1147430" y="6600039"/>
            <a:ext cx="19031539" cy="4893647"/>
          </a:xfrm>
          <a:prstGeom prst="rect">
            <a:avLst/>
          </a:prstGeom>
          <a:noFill/>
        </p:spPr>
        <p:txBody>
          <a:bodyPr wrap="square" rtlCol="0">
            <a:spAutoFit/>
          </a:bodyPr>
          <a:lstStyle/>
          <a:p>
            <a:endParaRPr lang="en-US" sz="2400" dirty="0"/>
          </a:p>
          <a:p>
            <a:r>
              <a:rPr lang="en-US" sz="2400" dirty="0"/>
              <a:t>In the realm of digital image processing, filters play a crucial role in enhancing, transforming, and analyzing images. This project focuses on the development and application of various image processing filters to achieve specific visual effects and improvements. By implementing a range of filters, including smoothing, sharpening, edge detection, and noise reduction, we aim to explore their impact on image quality and feature extraction. The project not only delves into the theoretical underpinnings of these filters but also provides practical examples and applications, demonstrating their utility in fields such as photography, medical imaging, and computer vision. Through this comprehensive study, we aim to deepen our understanding of image processing techniques and their potential to revolutionize the way we interpret and manipulate visual data.</a:t>
            </a:r>
          </a:p>
          <a:p>
            <a:r>
              <a:rPr lang="en-US" sz="2400" dirty="0"/>
              <a:t>This project explores a variety of image processing filters from basic smoothing and sharpening to advanced techniques like edge detection and noise reduction. We focus on practical applications, demonstrating their impact across photography, medical imaging, and computer vision. Additionally, we integrate advanced methods such as Fourier transforms, histogram equalization for contrast enhancement, and Huffman compression for efficient data storage and transmission. Join us as we delve into the world of image processing, uncovering its potential to enhance and interpret visual data across different fields.</a:t>
            </a:r>
          </a:p>
        </p:txBody>
      </p:sp>
      <p:sp>
        <p:nvSpPr>
          <p:cNvPr id="20" name="TextBox 19">
            <a:extLst>
              <a:ext uri="{FF2B5EF4-FFF2-40B4-BE49-F238E27FC236}">
                <a16:creationId xmlns:a16="http://schemas.microsoft.com/office/drawing/2014/main" id="{95AA223D-981A-AB6A-C757-7BD77FEC2625}"/>
              </a:ext>
            </a:extLst>
          </p:cNvPr>
          <p:cNvSpPr txBox="1"/>
          <p:nvPr/>
        </p:nvSpPr>
        <p:spPr>
          <a:xfrm>
            <a:off x="13485427" y="12975568"/>
            <a:ext cx="6394802" cy="7294305"/>
          </a:xfrm>
          <a:prstGeom prst="rect">
            <a:avLst/>
          </a:prstGeom>
          <a:noFill/>
        </p:spPr>
        <p:txBody>
          <a:bodyPr wrap="square" rtlCol="0">
            <a:spAutoFit/>
          </a:bodyPr>
          <a:lstStyle/>
          <a:p>
            <a:r>
              <a:rPr lang="en-US" sz="1800" b="1" dirty="0"/>
              <a:t>Noise Reduction and Image Clarity:</a:t>
            </a:r>
          </a:p>
          <a:p>
            <a:pPr marL="285750" indent="-285750">
              <a:buFont typeface="Arial" panose="020B0604020202020204" pitchFamily="34" charset="0"/>
              <a:buChar char="•"/>
            </a:pPr>
            <a:r>
              <a:rPr lang="en-US" sz="1800" dirty="0"/>
              <a:t>Smoothing filters significantly reduced noise, enhancing overall image clarity.</a:t>
            </a:r>
          </a:p>
          <a:p>
            <a:pPr marL="285750" indent="-285750">
              <a:buFont typeface="Arial" panose="020B0604020202020204" pitchFamily="34" charset="0"/>
              <a:buChar char="•"/>
            </a:pPr>
            <a:r>
              <a:rPr lang="en-US" sz="1800" dirty="0"/>
              <a:t>Essential details were preserved, leading to clearer, more precise images.</a:t>
            </a:r>
          </a:p>
          <a:p>
            <a:endParaRPr lang="en-US" sz="1800" dirty="0"/>
          </a:p>
          <a:p>
            <a:r>
              <a:rPr lang="en-US" sz="1800" b="1" dirty="0"/>
              <a:t>Enhanced Feature Definition:</a:t>
            </a:r>
          </a:p>
          <a:p>
            <a:pPr marL="285750" indent="-285750">
              <a:buFont typeface="Arial" panose="020B0604020202020204" pitchFamily="34" charset="0"/>
              <a:buChar char="•"/>
            </a:pPr>
            <a:r>
              <a:rPr lang="en-US" sz="1800" dirty="0"/>
              <a:t>Sharpening filters improved edge definition, making fine details more pronounced.</a:t>
            </a:r>
          </a:p>
          <a:p>
            <a:pPr marL="285750" indent="-285750">
              <a:buFont typeface="Arial" panose="020B0604020202020204" pitchFamily="34" charset="0"/>
              <a:buChar char="•"/>
            </a:pPr>
            <a:r>
              <a:rPr lang="en-US" sz="1800" dirty="0"/>
              <a:t>Edge detection filters, such as Sobel, Laplacian, and Roberts Cross effectively highlighted boundaries for more precise image analysis.</a:t>
            </a:r>
          </a:p>
          <a:p>
            <a:endParaRPr lang="en-US" sz="1800" dirty="0"/>
          </a:p>
          <a:p>
            <a:r>
              <a:rPr lang="en-US" sz="1800" b="1" dirty="0"/>
              <a:t>Astronomical Image Enhancement:</a:t>
            </a:r>
          </a:p>
          <a:p>
            <a:pPr marL="285750" indent="-285750">
              <a:buFont typeface="Arial" panose="020B0604020202020204" pitchFamily="34" charset="0"/>
              <a:buChar char="•"/>
            </a:pPr>
            <a:r>
              <a:rPr lang="en-US" sz="1800" dirty="0"/>
              <a:t>Filters enhanced the visibility of celestial bodies and structures within astronomical images.</a:t>
            </a:r>
          </a:p>
          <a:p>
            <a:pPr marL="285750" indent="-285750">
              <a:buFont typeface="Arial" panose="020B0604020202020204" pitchFamily="34" charset="0"/>
              <a:buChar char="•"/>
            </a:pPr>
            <a:r>
              <a:rPr lang="en-US" sz="1800" dirty="0"/>
              <a:t>Improved image quality facilitated better interpretation and analysis of astronomical data.</a:t>
            </a:r>
          </a:p>
          <a:p>
            <a:endParaRPr lang="en-US" sz="1800" dirty="0"/>
          </a:p>
          <a:p>
            <a:r>
              <a:rPr lang="en-US" sz="1800" b="1" dirty="0"/>
              <a:t>Medical Imaging:</a:t>
            </a:r>
          </a:p>
          <a:p>
            <a:pPr marL="285750" indent="-285750">
              <a:buFont typeface="Arial" panose="020B0604020202020204" pitchFamily="34" charset="0"/>
              <a:buChar char="•"/>
            </a:pPr>
            <a:r>
              <a:rPr lang="en-US" sz="1800" dirty="0"/>
              <a:t>Filters contributed to clearer and more accurate medical images, aiding in diagnosis and treatment planning.</a:t>
            </a:r>
          </a:p>
          <a:p>
            <a:pPr marL="285750" indent="-285750">
              <a:buFont typeface="Arial" panose="020B0604020202020204" pitchFamily="34" charset="0"/>
              <a:buChar char="•"/>
            </a:pPr>
            <a:r>
              <a:rPr lang="en-US" sz="1800" dirty="0"/>
              <a:t>Enhanced feature extraction helped in identifying critical details in medical scans, such as tumors and tissue structures.</a:t>
            </a:r>
          </a:p>
        </p:txBody>
      </p:sp>
      <p:pic>
        <p:nvPicPr>
          <p:cNvPr id="22" name="Picture 21">
            <a:extLst>
              <a:ext uri="{FF2B5EF4-FFF2-40B4-BE49-F238E27FC236}">
                <a16:creationId xmlns:a16="http://schemas.microsoft.com/office/drawing/2014/main" id="{983D4ACD-ADD1-3015-E4BE-7AB697B10D4E}"/>
              </a:ext>
            </a:extLst>
          </p:cNvPr>
          <p:cNvPicPr>
            <a:picLocks noChangeAspect="1"/>
          </p:cNvPicPr>
          <p:nvPr/>
        </p:nvPicPr>
        <p:blipFill>
          <a:blip r:embed="rId8"/>
          <a:stretch>
            <a:fillRect/>
          </a:stretch>
        </p:blipFill>
        <p:spPr>
          <a:xfrm>
            <a:off x="11188351" y="20038673"/>
            <a:ext cx="9638010" cy="4661586"/>
          </a:xfrm>
          <a:prstGeom prst="rect">
            <a:avLst/>
          </a:prstGeom>
        </p:spPr>
      </p:pic>
      <p:pic>
        <p:nvPicPr>
          <p:cNvPr id="24" name="Picture 23">
            <a:extLst>
              <a:ext uri="{FF2B5EF4-FFF2-40B4-BE49-F238E27FC236}">
                <a16:creationId xmlns:a16="http://schemas.microsoft.com/office/drawing/2014/main" id="{A6EA9683-04DE-8A49-3E02-04DEBE24591F}"/>
              </a:ext>
            </a:extLst>
          </p:cNvPr>
          <p:cNvPicPr>
            <a:picLocks noChangeAspect="1"/>
          </p:cNvPicPr>
          <p:nvPr/>
        </p:nvPicPr>
        <p:blipFill>
          <a:blip r:embed="rId9"/>
          <a:stretch>
            <a:fillRect/>
          </a:stretch>
        </p:blipFill>
        <p:spPr>
          <a:xfrm>
            <a:off x="1049040" y="20043339"/>
            <a:ext cx="9638010" cy="4686697"/>
          </a:xfrm>
          <a:prstGeom prst="rect">
            <a:avLst/>
          </a:prstGeom>
        </p:spPr>
      </p:pic>
      <p:sp>
        <p:nvSpPr>
          <p:cNvPr id="25" name="TextBox 24">
            <a:extLst>
              <a:ext uri="{FF2B5EF4-FFF2-40B4-BE49-F238E27FC236}">
                <a16:creationId xmlns:a16="http://schemas.microsoft.com/office/drawing/2014/main" id="{EB1ACA2F-57C9-E220-E560-C516BAC36896}"/>
              </a:ext>
            </a:extLst>
          </p:cNvPr>
          <p:cNvSpPr txBox="1"/>
          <p:nvPr/>
        </p:nvSpPr>
        <p:spPr>
          <a:xfrm>
            <a:off x="1045220" y="25695307"/>
            <a:ext cx="6960158" cy="3893374"/>
          </a:xfrm>
          <a:prstGeom prst="rect">
            <a:avLst/>
          </a:prstGeom>
          <a:noFill/>
        </p:spPr>
        <p:txBody>
          <a:bodyPr wrap="square" rtlCol="0">
            <a:spAutoFit/>
          </a:bodyPr>
          <a:lstStyle/>
          <a:p>
            <a:r>
              <a:rPr lang="en-US" sz="1900" dirty="0"/>
              <a:t>The application of various image processing filters demonstrated substantial improvements in image quality, feature extraction, and analysis across multiple domains. Noise reduction filters enhanced image clarity, while sharpening and edge detection filters improved detail and boundary definition. In astronomy, these techniques significantly enhanced the visibility and analysis of celestial bodies, contributing to more accurate measurements and discoveries. Similarly, in the medical field, the improved image quality and feature extraction supported better diagnosis, treatment planning, and advanced research. Overall, the results underscore the vital role of image processing filters in enhancing visual data interpretation and analysis across diverse applications.</a:t>
            </a:r>
          </a:p>
        </p:txBody>
      </p:sp>
      <p:pic>
        <p:nvPicPr>
          <p:cNvPr id="29" name="Picture 28">
            <a:extLst>
              <a:ext uri="{FF2B5EF4-FFF2-40B4-BE49-F238E27FC236}">
                <a16:creationId xmlns:a16="http://schemas.microsoft.com/office/drawing/2014/main" id="{069E2017-268F-6B96-4380-03307AFE0F1F}"/>
              </a:ext>
            </a:extLst>
          </p:cNvPr>
          <p:cNvPicPr>
            <a:picLocks noChangeAspect="1"/>
          </p:cNvPicPr>
          <p:nvPr/>
        </p:nvPicPr>
        <p:blipFill>
          <a:blip r:embed="rId10"/>
          <a:stretch>
            <a:fillRect/>
          </a:stretch>
        </p:blipFill>
        <p:spPr>
          <a:xfrm>
            <a:off x="7646668" y="25245637"/>
            <a:ext cx="3868996" cy="2658888"/>
          </a:xfrm>
          <a:prstGeom prst="rect">
            <a:avLst/>
          </a:prstGeom>
        </p:spPr>
      </p:pic>
      <p:pic>
        <p:nvPicPr>
          <p:cNvPr id="33" name="Picture 32">
            <a:extLst>
              <a:ext uri="{FF2B5EF4-FFF2-40B4-BE49-F238E27FC236}">
                <a16:creationId xmlns:a16="http://schemas.microsoft.com/office/drawing/2014/main" id="{ECC46690-1998-D6B7-23EC-2FC55134841A}"/>
              </a:ext>
            </a:extLst>
          </p:cNvPr>
          <p:cNvPicPr>
            <a:picLocks noChangeAspect="1"/>
          </p:cNvPicPr>
          <p:nvPr/>
        </p:nvPicPr>
        <p:blipFill>
          <a:blip r:embed="rId11"/>
          <a:stretch>
            <a:fillRect/>
          </a:stretch>
        </p:blipFill>
        <p:spPr>
          <a:xfrm>
            <a:off x="12133358" y="27619560"/>
            <a:ext cx="1369540" cy="1499903"/>
          </a:xfrm>
          <a:prstGeom prst="rect">
            <a:avLst/>
          </a:prstGeom>
        </p:spPr>
      </p:pic>
      <p:pic>
        <p:nvPicPr>
          <p:cNvPr id="41" name="Picture 40">
            <a:extLst>
              <a:ext uri="{FF2B5EF4-FFF2-40B4-BE49-F238E27FC236}">
                <a16:creationId xmlns:a16="http://schemas.microsoft.com/office/drawing/2014/main" id="{A2569A48-08AB-2E32-72EE-83A79132C033}"/>
              </a:ext>
            </a:extLst>
          </p:cNvPr>
          <p:cNvPicPr>
            <a:picLocks noChangeAspect="1"/>
          </p:cNvPicPr>
          <p:nvPr/>
        </p:nvPicPr>
        <p:blipFill>
          <a:blip r:embed="rId12"/>
          <a:stretch>
            <a:fillRect/>
          </a:stretch>
        </p:blipFill>
        <p:spPr>
          <a:xfrm>
            <a:off x="8907148" y="27620284"/>
            <a:ext cx="2421576" cy="1354535"/>
          </a:xfrm>
          <a:prstGeom prst="rect">
            <a:avLst/>
          </a:prstGeom>
        </p:spPr>
      </p:pic>
      <p:pic>
        <p:nvPicPr>
          <p:cNvPr id="43" name="Picture 42">
            <a:extLst>
              <a:ext uri="{FF2B5EF4-FFF2-40B4-BE49-F238E27FC236}">
                <a16:creationId xmlns:a16="http://schemas.microsoft.com/office/drawing/2014/main" id="{9C100EEE-0B9B-588A-E50D-FF5D398473CB}"/>
              </a:ext>
            </a:extLst>
          </p:cNvPr>
          <p:cNvPicPr>
            <a:picLocks noChangeAspect="1"/>
          </p:cNvPicPr>
          <p:nvPr/>
        </p:nvPicPr>
        <p:blipFill>
          <a:blip r:embed="rId13"/>
          <a:stretch>
            <a:fillRect/>
          </a:stretch>
        </p:blipFill>
        <p:spPr>
          <a:xfrm>
            <a:off x="10856513" y="25684392"/>
            <a:ext cx="3061574" cy="1569788"/>
          </a:xfrm>
          <a:prstGeom prst="rect">
            <a:avLst/>
          </a:prstGeom>
        </p:spPr>
      </p:pic>
      <p:pic>
        <p:nvPicPr>
          <p:cNvPr id="53" name="Picture 52">
            <a:extLst>
              <a:ext uri="{FF2B5EF4-FFF2-40B4-BE49-F238E27FC236}">
                <a16:creationId xmlns:a16="http://schemas.microsoft.com/office/drawing/2014/main" id="{AF1208D5-E590-5789-22DC-8B13D169145D}"/>
              </a:ext>
            </a:extLst>
          </p:cNvPr>
          <p:cNvPicPr>
            <a:picLocks noChangeAspect="1"/>
          </p:cNvPicPr>
          <p:nvPr/>
        </p:nvPicPr>
        <p:blipFill>
          <a:blip r:embed="rId14"/>
          <a:stretch>
            <a:fillRect/>
          </a:stretch>
        </p:blipFill>
        <p:spPr>
          <a:xfrm>
            <a:off x="1392563" y="12948387"/>
            <a:ext cx="7183851" cy="6141262"/>
          </a:xfrm>
          <a:prstGeom prst="rect">
            <a:avLst/>
          </a:prstGeom>
        </p:spPr>
      </p:pic>
      <p:pic>
        <p:nvPicPr>
          <p:cNvPr id="55" name="Picture 54">
            <a:extLst>
              <a:ext uri="{FF2B5EF4-FFF2-40B4-BE49-F238E27FC236}">
                <a16:creationId xmlns:a16="http://schemas.microsoft.com/office/drawing/2014/main" id="{EDFD80A9-7C33-1F8C-7ABC-25E45A0C645A}"/>
              </a:ext>
            </a:extLst>
          </p:cNvPr>
          <p:cNvPicPr>
            <a:picLocks noChangeAspect="1"/>
          </p:cNvPicPr>
          <p:nvPr/>
        </p:nvPicPr>
        <p:blipFill>
          <a:blip r:embed="rId15"/>
          <a:stretch>
            <a:fillRect/>
          </a:stretch>
        </p:blipFill>
        <p:spPr>
          <a:xfrm>
            <a:off x="14355980" y="25972605"/>
            <a:ext cx="1931920" cy="1931920"/>
          </a:xfrm>
          <a:prstGeom prst="rect">
            <a:avLst/>
          </a:prstGeom>
        </p:spPr>
      </p:pic>
      <p:pic>
        <p:nvPicPr>
          <p:cNvPr id="59" name="Picture 58">
            <a:extLst>
              <a:ext uri="{FF2B5EF4-FFF2-40B4-BE49-F238E27FC236}">
                <a16:creationId xmlns:a16="http://schemas.microsoft.com/office/drawing/2014/main" id="{F5CF88A2-B483-9333-E4D5-B829170D4288}"/>
              </a:ext>
            </a:extLst>
          </p:cNvPr>
          <p:cNvPicPr>
            <a:picLocks noChangeAspect="1"/>
          </p:cNvPicPr>
          <p:nvPr/>
        </p:nvPicPr>
        <p:blipFill>
          <a:blip r:embed="rId16"/>
          <a:stretch>
            <a:fillRect/>
          </a:stretch>
        </p:blipFill>
        <p:spPr>
          <a:xfrm>
            <a:off x="16355216" y="27776781"/>
            <a:ext cx="1931919" cy="1931919"/>
          </a:xfrm>
          <a:prstGeom prst="rect">
            <a:avLst/>
          </a:prstGeom>
        </p:spPr>
      </p:pic>
      <p:pic>
        <p:nvPicPr>
          <p:cNvPr id="63" name="Picture 62">
            <a:extLst>
              <a:ext uri="{FF2B5EF4-FFF2-40B4-BE49-F238E27FC236}">
                <a16:creationId xmlns:a16="http://schemas.microsoft.com/office/drawing/2014/main" id="{039BCE7E-D95A-B961-31EF-40B7A3259FBE}"/>
              </a:ext>
            </a:extLst>
          </p:cNvPr>
          <p:cNvPicPr>
            <a:picLocks noChangeAspect="1"/>
          </p:cNvPicPr>
          <p:nvPr/>
        </p:nvPicPr>
        <p:blipFill>
          <a:blip r:embed="rId17"/>
          <a:stretch>
            <a:fillRect/>
          </a:stretch>
        </p:blipFill>
        <p:spPr>
          <a:xfrm>
            <a:off x="18246115" y="25972605"/>
            <a:ext cx="1931920" cy="1931920"/>
          </a:xfrm>
          <a:prstGeom prst="rect">
            <a:avLst/>
          </a:prstGeom>
        </p:spPr>
      </p:pic>
      <p:sp>
        <p:nvSpPr>
          <p:cNvPr id="64" name="TextBox 63">
            <a:extLst>
              <a:ext uri="{FF2B5EF4-FFF2-40B4-BE49-F238E27FC236}">
                <a16:creationId xmlns:a16="http://schemas.microsoft.com/office/drawing/2014/main" id="{E53A5356-D2F6-EA54-7D64-6D3BDFFCF082}"/>
              </a:ext>
            </a:extLst>
          </p:cNvPr>
          <p:cNvSpPr txBox="1"/>
          <p:nvPr/>
        </p:nvSpPr>
        <p:spPr>
          <a:xfrm>
            <a:off x="14293907" y="25567905"/>
            <a:ext cx="2013979" cy="461665"/>
          </a:xfrm>
          <a:prstGeom prst="rect">
            <a:avLst/>
          </a:prstGeom>
          <a:noFill/>
        </p:spPr>
        <p:txBody>
          <a:bodyPr wrap="square" rtlCol="0">
            <a:spAutoFit/>
          </a:bodyPr>
          <a:lstStyle/>
          <a:p>
            <a:r>
              <a:rPr lang="en-US" sz="2400" dirty="0"/>
              <a:t>Omar Ahmed</a:t>
            </a:r>
          </a:p>
        </p:txBody>
      </p:sp>
      <p:sp>
        <p:nvSpPr>
          <p:cNvPr id="65" name="TextBox 64">
            <a:extLst>
              <a:ext uri="{FF2B5EF4-FFF2-40B4-BE49-F238E27FC236}">
                <a16:creationId xmlns:a16="http://schemas.microsoft.com/office/drawing/2014/main" id="{AD8303AA-EE77-98D3-5A86-C7474C09C30A}"/>
              </a:ext>
            </a:extLst>
          </p:cNvPr>
          <p:cNvSpPr txBox="1"/>
          <p:nvPr/>
        </p:nvSpPr>
        <p:spPr>
          <a:xfrm>
            <a:off x="16680849" y="27373466"/>
            <a:ext cx="2013979" cy="461665"/>
          </a:xfrm>
          <a:prstGeom prst="rect">
            <a:avLst/>
          </a:prstGeom>
          <a:noFill/>
        </p:spPr>
        <p:txBody>
          <a:bodyPr wrap="square" rtlCol="0">
            <a:spAutoFit/>
          </a:bodyPr>
          <a:lstStyle/>
          <a:p>
            <a:r>
              <a:rPr lang="en-US" sz="2400" dirty="0"/>
              <a:t>Amr Akl</a:t>
            </a:r>
          </a:p>
        </p:txBody>
      </p:sp>
      <p:sp>
        <p:nvSpPr>
          <p:cNvPr id="66" name="TextBox 65">
            <a:extLst>
              <a:ext uri="{FF2B5EF4-FFF2-40B4-BE49-F238E27FC236}">
                <a16:creationId xmlns:a16="http://schemas.microsoft.com/office/drawing/2014/main" id="{6B1E839D-5029-B389-AEA2-A267C8A70653}"/>
              </a:ext>
            </a:extLst>
          </p:cNvPr>
          <p:cNvSpPr txBox="1"/>
          <p:nvPr/>
        </p:nvSpPr>
        <p:spPr>
          <a:xfrm>
            <a:off x="18340641" y="25528227"/>
            <a:ext cx="2013979" cy="461665"/>
          </a:xfrm>
          <a:prstGeom prst="rect">
            <a:avLst/>
          </a:prstGeom>
          <a:noFill/>
        </p:spPr>
        <p:txBody>
          <a:bodyPr wrap="square" rtlCol="0">
            <a:spAutoFit/>
          </a:bodyPr>
          <a:lstStyle/>
          <a:p>
            <a:r>
              <a:rPr lang="en-US" sz="2400" dirty="0"/>
              <a:t>Fares Wael</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552</Words>
  <Application>Microsoft Office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Arimo</vt:lpstr>
      <vt:lpstr>Calibri</vt:lpstr>
      <vt:lpstr>Arimo Medium</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 Ehab Emam</dc:creator>
  <cp:lastModifiedBy>Omar Essam</cp:lastModifiedBy>
  <cp:revision>4</cp:revision>
  <dcterms:created xsi:type="dcterms:W3CDTF">2006-08-16T00:00:00Z</dcterms:created>
  <dcterms:modified xsi:type="dcterms:W3CDTF">2024-07-04T00:30:47Z</dcterms:modified>
</cp:coreProperties>
</file>